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88" r:id="rId2"/>
    <p:sldId id="291" r:id="rId3"/>
    <p:sldId id="301" r:id="rId4"/>
    <p:sldId id="302" r:id="rId5"/>
    <p:sldId id="303" r:id="rId6"/>
    <p:sldId id="304" r:id="rId7"/>
    <p:sldId id="305" r:id="rId8"/>
    <p:sldId id="306" r:id="rId9"/>
    <p:sldId id="311" r:id="rId10"/>
    <p:sldId id="307" r:id="rId11"/>
    <p:sldId id="308" r:id="rId12"/>
    <p:sldId id="312" r:id="rId13"/>
    <p:sldId id="313" r:id="rId14"/>
    <p:sldId id="314" r:id="rId15"/>
    <p:sldId id="315"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120" y="6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30548" y="2023961"/>
            <a:ext cx="10972800" cy="1143000"/>
          </a:xfrm>
          <a:prstGeom prst="rect">
            <a:avLst/>
          </a:prstGeom>
        </p:spPr>
        <p:txBody>
          <a:bodyPr vert="horz" lIns="91440" tIns="45720" rIns="91440" bIns="45720" rtlCol="0" anchor="ctr">
            <a:normAutofit/>
          </a:bodyPr>
          <a:lstStyle>
            <a:lvl1pPr>
              <a:defRPr b="1" i="0">
                <a:solidFill>
                  <a:schemeClr val="tx2">
                    <a:lumMod val="50000"/>
                    <a:lumOff val="50000"/>
                  </a:schemeClr>
                </a:solidFill>
              </a:defRPr>
            </a:lvl1pPr>
          </a:lstStyle>
          <a:p>
            <a:r>
              <a:rPr lang="en-US" dirty="0"/>
              <a:t>Click to edit Master title style</a:t>
            </a:r>
          </a:p>
        </p:txBody>
      </p:sp>
      <p:sp>
        <p:nvSpPr>
          <p:cNvPr id="9" name="TextBox 8"/>
          <p:cNvSpPr txBox="1"/>
          <p:nvPr userDrawn="1"/>
        </p:nvSpPr>
        <p:spPr>
          <a:xfrm>
            <a:off x="-78333" y="0"/>
            <a:ext cx="12283880" cy="457200"/>
          </a:xfrm>
          <a:prstGeom prst="rect">
            <a:avLst/>
          </a:prstGeom>
          <a:solidFill>
            <a:schemeClr val="tx1">
              <a:lumMod val="75000"/>
              <a:lumOff val="25000"/>
            </a:schemeClr>
          </a:solidFill>
        </p:spPr>
        <p:txBody>
          <a:bodyPr wrap="square" rtlCol="0">
            <a:spAutoFit/>
          </a:bodyPr>
          <a:lstStyle/>
          <a:p>
            <a:endParaRPr lang="en-US" sz="1800" dirty="0"/>
          </a:p>
        </p:txBody>
      </p:sp>
      <p:pic>
        <p:nvPicPr>
          <p:cNvPr id="10" name="Picture 9" descr="Background 1-4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8546" y="4781890"/>
            <a:ext cx="12469091" cy="2167550"/>
          </a:xfrm>
          <a:prstGeom prst="rect">
            <a:avLst/>
          </a:prstGeom>
        </p:spPr>
      </p:pic>
      <p:pic>
        <p:nvPicPr>
          <p:cNvPr id="11" name="Picture 10"/>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3095181" y="5220746"/>
            <a:ext cx="6001635" cy="987069"/>
          </a:xfrm>
          <a:prstGeom prst="rect">
            <a:avLst/>
          </a:prstGeom>
        </p:spPr>
      </p:pic>
      <p:cxnSp>
        <p:nvCxnSpPr>
          <p:cNvPr id="12" name="Straight Connector 11"/>
          <p:cNvCxnSpPr/>
          <p:nvPr userDrawn="1"/>
        </p:nvCxnSpPr>
        <p:spPr>
          <a:xfrm>
            <a:off x="-296702" y="4781890"/>
            <a:ext cx="12801600" cy="0"/>
          </a:xfrm>
          <a:prstGeom prst="line">
            <a:avLst/>
          </a:prstGeom>
          <a:ln w="57150" cmpd="sng">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03459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30548" y="1471341"/>
            <a:ext cx="10972800" cy="1143000"/>
          </a:xfrm>
          <a:prstGeom prst="rect">
            <a:avLst/>
          </a:prstGeom>
        </p:spPr>
        <p:txBody>
          <a:bodyPr vert="horz" lIns="91440" tIns="45720" rIns="91440" bIns="45720" rtlCol="0" anchor="ctr">
            <a:normAutofit/>
          </a:bodyPr>
          <a:lstStyle>
            <a:lvl1pPr>
              <a:defRPr b="1" i="0">
                <a:solidFill>
                  <a:schemeClr val="tx2">
                    <a:lumMod val="50000"/>
                    <a:lumOff val="50000"/>
                  </a:schemeClr>
                </a:solidFill>
              </a:defRPr>
            </a:lvl1pPr>
          </a:lstStyle>
          <a:p>
            <a:r>
              <a:rPr lang="en-US" dirty="0"/>
              <a:t>Click to edit Master title style</a:t>
            </a:r>
          </a:p>
        </p:txBody>
      </p:sp>
      <p:pic>
        <p:nvPicPr>
          <p:cNvPr id="10" name="Picture 9" descr="Background 1-4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8546" y="4781890"/>
            <a:ext cx="12469091" cy="2167550"/>
          </a:xfrm>
          <a:prstGeom prst="rect">
            <a:avLst/>
          </a:prstGeom>
        </p:spPr>
      </p:pic>
      <p:pic>
        <p:nvPicPr>
          <p:cNvPr id="11" name="Picture 10"/>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3095181" y="5220746"/>
            <a:ext cx="6001635" cy="987069"/>
          </a:xfrm>
          <a:prstGeom prst="rect">
            <a:avLst/>
          </a:prstGeom>
        </p:spPr>
      </p:pic>
      <p:cxnSp>
        <p:nvCxnSpPr>
          <p:cNvPr id="12" name="Straight Connector 11"/>
          <p:cNvCxnSpPr/>
          <p:nvPr userDrawn="1"/>
        </p:nvCxnSpPr>
        <p:spPr>
          <a:xfrm>
            <a:off x="-296702" y="4781890"/>
            <a:ext cx="12801600" cy="0"/>
          </a:xfrm>
          <a:prstGeom prst="line">
            <a:avLst/>
          </a:prstGeom>
          <a:ln w="57150" cmpd="sng">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19805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0" name="Text Placeholder 2"/>
          <p:cNvSpPr>
            <a:spLocks noGrp="1"/>
          </p:cNvSpPr>
          <p:nvPr>
            <p:ph type="body" sz="quarter" idx="13"/>
          </p:nvPr>
        </p:nvSpPr>
        <p:spPr>
          <a:xfrm>
            <a:off x="609600" y="1301316"/>
            <a:ext cx="10868456" cy="2837592"/>
          </a:xfrm>
        </p:spPr>
        <p:txBody>
          <a:bodyPr/>
          <a:lstStyle>
            <a:lvl1pPr>
              <a:defRPr b="1" i="0">
                <a:solidFill>
                  <a:schemeClr val="tx2">
                    <a:lumMod val="50000"/>
                    <a:lumOff val="50000"/>
                  </a:schemeClr>
                </a:solidFill>
              </a:defRPr>
            </a:lvl1pPr>
            <a:lvl2pPr>
              <a:defRPr>
                <a:solidFill>
                  <a:schemeClr val="tx2">
                    <a:lumMod val="50000"/>
                    <a:lumOff val="50000"/>
                  </a:schemeClr>
                </a:solidFill>
              </a:defRPr>
            </a:lvl2pPr>
            <a:lvl3pPr>
              <a:defRPr>
                <a:solidFill>
                  <a:schemeClr val="tx2">
                    <a:lumMod val="50000"/>
                    <a:lumOff val="50000"/>
                  </a:schemeClr>
                </a:solidFill>
              </a:defRPr>
            </a:lvl3pPr>
            <a:lvl4pPr>
              <a:defRPr>
                <a:solidFill>
                  <a:schemeClr val="tx2">
                    <a:lumMod val="50000"/>
                    <a:lumOff val="50000"/>
                  </a:schemeClr>
                </a:solidFill>
              </a:defRPr>
            </a:lvl4pPr>
            <a:lvl5pPr>
              <a:defRPr>
                <a:solidFill>
                  <a:schemeClr val="tx2">
                    <a:lumMod val="50000"/>
                    <a:lumOff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p:cNvSpPr txBox="1"/>
          <p:nvPr userDrawn="1"/>
        </p:nvSpPr>
        <p:spPr>
          <a:xfrm>
            <a:off x="-165639" y="1"/>
            <a:ext cx="12469091" cy="640080"/>
          </a:xfrm>
          <a:prstGeom prst="rect">
            <a:avLst/>
          </a:prstGeom>
          <a:solidFill>
            <a:schemeClr val="tx1">
              <a:lumMod val="75000"/>
              <a:lumOff val="25000"/>
            </a:schemeClr>
          </a:solidFill>
          <a:effectLst>
            <a:outerShdw blurRad="50800" dist="38100" dir="2700000" algn="tl" rotWithShape="0">
              <a:srgbClr val="000000">
                <a:alpha val="43000"/>
              </a:srgbClr>
            </a:outerShdw>
          </a:effectLst>
        </p:spPr>
        <p:txBody>
          <a:bodyPr wrap="square" rtlCol="0">
            <a:spAutoFit/>
          </a:bodyPr>
          <a:lstStyle/>
          <a:p>
            <a:endParaRPr lang="en-US" sz="1800" dirty="0"/>
          </a:p>
        </p:txBody>
      </p:sp>
      <p:sp>
        <p:nvSpPr>
          <p:cNvPr id="17" name="Title Placeholder 1"/>
          <p:cNvSpPr>
            <a:spLocks noGrp="1"/>
          </p:cNvSpPr>
          <p:nvPr>
            <p:ph type="title"/>
          </p:nvPr>
        </p:nvSpPr>
        <p:spPr>
          <a:xfrm>
            <a:off x="505256" y="-90707"/>
            <a:ext cx="10972800" cy="1143000"/>
          </a:xfrm>
          <a:prstGeom prst="rect">
            <a:avLst/>
          </a:prstGeom>
        </p:spPr>
        <p:txBody>
          <a:bodyPr vert="horz" lIns="91440" tIns="45720" rIns="91440" bIns="45720" rtlCol="0" anchor="ctr">
            <a:normAutofit/>
          </a:bodyPr>
          <a:lstStyle>
            <a:lvl1pPr algn="l">
              <a:defRPr sz="2000" b="1" i="0">
                <a:solidFill>
                  <a:schemeClr val="bg1"/>
                </a:solidFill>
              </a:defRPr>
            </a:lvl1pPr>
          </a:lstStyle>
          <a:p>
            <a:r>
              <a:rPr lang="en-US" dirty="0"/>
              <a:t>Click to edit Master title style</a:t>
            </a:r>
          </a:p>
        </p:txBody>
      </p:sp>
      <p:pic>
        <p:nvPicPr>
          <p:cNvPr id="7" name="Picture 6" descr="Background 1-4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639" y="6187117"/>
            <a:ext cx="12469091" cy="772483"/>
          </a:xfrm>
          <a:prstGeom prst="rect">
            <a:avLst/>
          </a:prstGeom>
        </p:spPr>
      </p:pic>
      <p:pic>
        <p:nvPicPr>
          <p:cNvPr id="12" name="Picture 11"/>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57495" y="6380541"/>
            <a:ext cx="1724039" cy="283547"/>
          </a:xfrm>
          <a:prstGeom prst="rect">
            <a:avLst/>
          </a:prstGeom>
        </p:spPr>
      </p:pic>
      <p:cxnSp>
        <p:nvCxnSpPr>
          <p:cNvPr id="11" name="Straight Connector 10"/>
          <p:cNvCxnSpPr/>
          <p:nvPr userDrawn="1"/>
        </p:nvCxnSpPr>
        <p:spPr>
          <a:xfrm>
            <a:off x="-337551" y="6143330"/>
            <a:ext cx="12801600" cy="0"/>
          </a:xfrm>
          <a:prstGeom prst="line">
            <a:avLst/>
          </a:prstGeom>
          <a:ln w="57150" cmpd="sng">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27764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a:xfrm>
            <a:off x="842927" y="2310588"/>
            <a:ext cx="10972800" cy="1143000"/>
          </a:xfrm>
          <a:prstGeom prst="rect">
            <a:avLst/>
          </a:prstGeom>
        </p:spPr>
        <p:txBody>
          <a:bodyPr vert="horz" lIns="91440" tIns="45720" rIns="91440" bIns="45720" rtlCol="0" anchor="ctr">
            <a:normAutofit/>
          </a:bodyPr>
          <a:lstStyle>
            <a:lvl1pPr>
              <a:defRPr b="0" i="0" baseline="0">
                <a:solidFill>
                  <a:schemeClr val="tx2">
                    <a:lumMod val="50000"/>
                    <a:lumOff val="50000"/>
                  </a:schemeClr>
                </a:solidFill>
              </a:defRPr>
            </a:lvl1pPr>
          </a:lstStyle>
          <a:p>
            <a:r>
              <a:rPr lang="en-US" dirty="0"/>
              <a:t>Add content</a:t>
            </a:r>
          </a:p>
        </p:txBody>
      </p:sp>
      <p:sp>
        <p:nvSpPr>
          <p:cNvPr id="6" name="TextBox 5"/>
          <p:cNvSpPr txBox="1"/>
          <p:nvPr userDrawn="1"/>
        </p:nvSpPr>
        <p:spPr>
          <a:xfrm>
            <a:off x="0" y="2"/>
            <a:ext cx="12330547" cy="457200"/>
          </a:xfrm>
          <a:prstGeom prst="rect">
            <a:avLst/>
          </a:prstGeom>
          <a:solidFill>
            <a:schemeClr val="tx1">
              <a:lumMod val="75000"/>
              <a:lumOff val="25000"/>
            </a:schemeClr>
          </a:solidFill>
          <a:effectLst>
            <a:outerShdw blurRad="50800" dist="38100" dir="2700000" algn="tl" rotWithShape="0">
              <a:srgbClr val="000000">
                <a:alpha val="43000"/>
              </a:srgbClr>
            </a:outerShdw>
          </a:effectLst>
        </p:spPr>
        <p:txBody>
          <a:bodyPr wrap="square" rtlCol="0">
            <a:spAutoFit/>
          </a:bodyPr>
          <a:lstStyle/>
          <a:p>
            <a:endParaRPr lang="en-US" sz="1800" dirty="0"/>
          </a:p>
        </p:txBody>
      </p:sp>
      <p:pic>
        <p:nvPicPr>
          <p:cNvPr id="7" name="Picture 6" descr="Background 1-4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639" y="6143330"/>
            <a:ext cx="12469091" cy="816270"/>
          </a:xfrm>
          <a:prstGeom prst="rect">
            <a:avLst/>
          </a:prstGeom>
        </p:spPr>
      </p:pic>
      <p:pic>
        <p:nvPicPr>
          <p:cNvPr id="12" name="Picture 11"/>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57495" y="6380541"/>
            <a:ext cx="1724039" cy="283547"/>
          </a:xfrm>
          <a:prstGeom prst="rect">
            <a:avLst/>
          </a:prstGeom>
        </p:spPr>
      </p:pic>
      <p:cxnSp>
        <p:nvCxnSpPr>
          <p:cNvPr id="11" name="Straight Connector 10"/>
          <p:cNvCxnSpPr/>
          <p:nvPr userDrawn="1"/>
        </p:nvCxnSpPr>
        <p:spPr>
          <a:xfrm>
            <a:off x="-337551" y="6143330"/>
            <a:ext cx="12801600" cy="0"/>
          </a:xfrm>
          <a:prstGeom prst="line">
            <a:avLst/>
          </a:prstGeom>
          <a:ln w="57150" cmpd="sng">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7782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pic>
        <p:nvPicPr>
          <p:cNvPr id="6" name="Picture 5" descr="Background 1-4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639" y="6126062"/>
            <a:ext cx="12469091" cy="772483"/>
          </a:xfrm>
          <a:prstGeom prst="rect">
            <a:avLst/>
          </a:prstGeom>
        </p:spPr>
      </p:pic>
      <p:pic>
        <p:nvPicPr>
          <p:cNvPr id="12" name="Picture 11"/>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57495" y="6380541"/>
            <a:ext cx="1724039" cy="283547"/>
          </a:xfrm>
          <a:prstGeom prst="rect">
            <a:avLst/>
          </a:prstGeom>
        </p:spPr>
      </p:pic>
      <p:cxnSp>
        <p:nvCxnSpPr>
          <p:cNvPr id="4" name="Straight Connector 3"/>
          <p:cNvCxnSpPr/>
          <p:nvPr userDrawn="1"/>
        </p:nvCxnSpPr>
        <p:spPr>
          <a:xfrm>
            <a:off x="-337551" y="6143330"/>
            <a:ext cx="12801600" cy="0"/>
          </a:xfrm>
          <a:prstGeom prst="line">
            <a:avLst/>
          </a:prstGeom>
          <a:ln w="57150" cmpd="sng">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990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pic>
        <p:nvPicPr>
          <p:cNvPr id="6" name="Picture 5" descr="Background 1-4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639" y="6126062"/>
            <a:ext cx="12469091" cy="772483"/>
          </a:xfrm>
          <a:prstGeom prst="rect">
            <a:avLst/>
          </a:prstGeom>
        </p:spPr>
      </p:pic>
      <p:pic>
        <p:nvPicPr>
          <p:cNvPr id="12" name="Picture 11"/>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57495" y="6380541"/>
            <a:ext cx="1724039" cy="283547"/>
          </a:xfrm>
          <a:prstGeom prst="rect">
            <a:avLst/>
          </a:prstGeom>
        </p:spPr>
      </p:pic>
      <p:cxnSp>
        <p:nvCxnSpPr>
          <p:cNvPr id="4" name="Straight Connector 3"/>
          <p:cNvCxnSpPr/>
          <p:nvPr userDrawn="1"/>
        </p:nvCxnSpPr>
        <p:spPr>
          <a:xfrm>
            <a:off x="-337551" y="6143330"/>
            <a:ext cx="12801600" cy="0"/>
          </a:xfrm>
          <a:prstGeom prst="line">
            <a:avLst/>
          </a:prstGeom>
          <a:ln w="57150" cmpd="sng">
            <a:solidFill>
              <a:schemeClr val="bg1"/>
            </a:solidFill>
          </a:ln>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userDrawn="1"/>
        </p:nvCxnSpPr>
        <p:spPr>
          <a:xfrm>
            <a:off x="1524000" y="1167185"/>
            <a:ext cx="9144000" cy="0"/>
          </a:xfrm>
          <a:prstGeom prst="line">
            <a:avLst/>
          </a:prstGeom>
          <a:ln w="571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7" name="TextBox 6"/>
          <p:cNvSpPr txBox="1"/>
          <p:nvPr userDrawn="1"/>
        </p:nvSpPr>
        <p:spPr>
          <a:xfrm>
            <a:off x="1524002" y="557861"/>
            <a:ext cx="9143998" cy="584776"/>
          </a:xfrm>
          <a:prstGeom prst="rect">
            <a:avLst/>
          </a:prstGeom>
          <a:noFill/>
        </p:spPr>
        <p:txBody>
          <a:bodyPr wrap="square" rtlCol="0">
            <a:spAutoFit/>
          </a:bodyPr>
          <a:lstStyle/>
          <a:p>
            <a:pPr algn="ctr"/>
            <a:r>
              <a:rPr lang="en-US" sz="3200" b="1" dirty="0">
                <a:solidFill>
                  <a:schemeClr val="tx1">
                    <a:lumMod val="50000"/>
                    <a:lumOff val="50000"/>
                  </a:schemeClr>
                </a:solidFill>
                <a:latin typeface="Arial"/>
                <a:cs typeface="Arial"/>
              </a:rPr>
              <a:t>Header</a:t>
            </a:r>
            <a:endParaRPr lang="en-US" dirty="0">
              <a:solidFill>
                <a:schemeClr val="tx1">
                  <a:lumMod val="50000"/>
                  <a:lumOff val="50000"/>
                </a:schemeClr>
              </a:solidFill>
              <a:latin typeface="Arial"/>
              <a:cs typeface="Arial"/>
            </a:endParaRPr>
          </a:p>
        </p:txBody>
      </p:sp>
    </p:spTree>
    <p:extLst>
      <p:ext uri="{BB962C8B-B14F-4D97-AF65-F5344CB8AC3E}">
        <p14:creationId xmlns:p14="http://schemas.microsoft.com/office/powerpoint/2010/main" val="3712242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6" name="TextBox 5"/>
          <p:cNvSpPr txBox="1"/>
          <p:nvPr userDrawn="1"/>
        </p:nvSpPr>
        <p:spPr>
          <a:xfrm>
            <a:off x="0" y="2"/>
            <a:ext cx="12330547" cy="457200"/>
          </a:xfrm>
          <a:prstGeom prst="rect">
            <a:avLst/>
          </a:prstGeom>
          <a:solidFill>
            <a:schemeClr val="tx1">
              <a:lumMod val="75000"/>
              <a:lumOff val="25000"/>
            </a:schemeClr>
          </a:solidFill>
          <a:effectLst>
            <a:outerShdw blurRad="50800" dist="38100" dir="2700000" algn="tl" rotWithShape="0">
              <a:srgbClr val="000000">
                <a:alpha val="43000"/>
              </a:srgbClr>
            </a:outerShdw>
          </a:effectLst>
        </p:spPr>
        <p:txBody>
          <a:bodyPr wrap="square" rtlCol="0">
            <a:spAutoFit/>
          </a:bodyPr>
          <a:lstStyle/>
          <a:p>
            <a:endParaRPr lang="en-US" sz="1800" dirty="0"/>
          </a:p>
        </p:txBody>
      </p:sp>
      <p:pic>
        <p:nvPicPr>
          <p:cNvPr id="7" name="Picture 6" descr="Background 1-4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639" y="6143330"/>
            <a:ext cx="12469091" cy="816270"/>
          </a:xfrm>
          <a:prstGeom prst="rect">
            <a:avLst/>
          </a:prstGeom>
        </p:spPr>
      </p:pic>
      <p:pic>
        <p:nvPicPr>
          <p:cNvPr id="13" name="Picture 12"/>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57495" y="6380541"/>
            <a:ext cx="1724039" cy="283547"/>
          </a:xfrm>
          <a:prstGeom prst="rect">
            <a:avLst/>
          </a:prstGeom>
        </p:spPr>
      </p:pic>
      <p:cxnSp>
        <p:nvCxnSpPr>
          <p:cNvPr id="9" name="Straight Connector 8"/>
          <p:cNvCxnSpPr/>
          <p:nvPr userDrawn="1"/>
        </p:nvCxnSpPr>
        <p:spPr>
          <a:xfrm>
            <a:off x="-337551" y="6143330"/>
            <a:ext cx="12801600" cy="0"/>
          </a:xfrm>
          <a:prstGeom prst="line">
            <a:avLst/>
          </a:prstGeom>
          <a:ln w="57150" cmpd="sng">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25810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081BC-73C7-7243-A216-4F6DE7D63EBC}" type="datetimeFigureOut">
              <a:rPr lang="en-US" smtClean="0"/>
              <a:t>8/15/2023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8EEAF-EAC7-0E40-95AE-3BA1D8608249}" type="slidenum">
              <a:rPr lang="en-US" smtClean="0"/>
              <a:t>‹#›</a:t>
            </a:fld>
            <a:endParaRPr lang="en-US" dirty="0"/>
          </a:p>
        </p:txBody>
      </p:sp>
    </p:spTree>
    <p:extLst>
      <p:ext uri="{BB962C8B-B14F-4D97-AF65-F5344CB8AC3E}">
        <p14:creationId xmlns:p14="http://schemas.microsoft.com/office/powerpoint/2010/main" val="1361150363"/>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rose-hulman.edu/about-us/human-resources/title-ix-policies-procedure.pdf"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Title IX </a:t>
            </a:r>
          </a:p>
        </p:txBody>
      </p:sp>
      <p:sp>
        <p:nvSpPr>
          <p:cNvPr id="8" name="TextBox 7">
            <a:extLst>
              <a:ext uri="{FF2B5EF4-FFF2-40B4-BE49-F238E27FC236}">
                <a16:creationId xmlns:a16="http://schemas.microsoft.com/office/drawing/2014/main" id="{48680075-E7EA-483D-8446-841E2DF8F8C1}"/>
              </a:ext>
            </a:extLst>
          </p:cNvPr>
          <p:cNvSpPr txBox="1"/>
          <p:nvPr/>
        </p:nvSpPr>
        <p:spPr>
          <a:xfrm>
            <a:off x="1175657" y="2018219"/>
            <a:ext cx="9844643" cy="1184940"/>
          </a:xfrm>
          <a:prstGeom prst="rect">
            <a:avLst/>
          </a:prstGeom>
          <a:noFill/>
        </p:spPr>
        <p:txBody>
          <a:bodyPr wrap="square" rtlCol="0">
            <a:spAutoFit/>
          </a:bodyPr>
          <a:lstStyle/>
          <a:p>
            <a:r>
              <a:rPr lang="en-US" sz="6000" i="1" dirty="0">
                <a:solidFill>
                  <a:schemeClr val="tx2">
                    <a:lumMod val="50000"/>
                    <a:lumOff val="50000"/>
                  </a:schemeClr>
                </a:solidFill>
              </a:rPr>
              <a:t>Title IX Compliance Training </a:t>
            </a:r>
            <a:endParaRPr lang="en-US" sz="3000" i="1" dirty="0">
              <a:solidFill>
                <a:schemeClr val="tx2">
                  <a:lumMod val="50000"/>
                  <a:lumOff val="50000"/>
                </a:schemeClr>
              </a:solidFill>
            </a:endParaRPr>
          </a:p>
          <a:p>
            <a:endParaRPr lang="en-US" sz="1100" dirty="0">
              <a:solidFill>
                <a:schemeClr val="tx2">
                  <a:lumMod val="50000"/>
                  <a:lumOff val="50000"/>
                </a:schemeClr>
              </a:solidFill>
            </a:endParaRPr>
          </a:p>
        </p:txBody>
      </p:sp>
      <p:sp>
        <p:nvSpPr>
          <p:cNvPr id="3" name="TextBox 2">
            <a:extLst>
              <a:ext uri="{FF2B5EF4-FFF2-40B4-BE49-F238E27FC236}">
                <a16:creationId xmlns:a16="http://schemas.microsoft.com/office/drawing/2014/main" id="{63EBDB06-60B8-4791-9BF3-E1C15E82DD60}"/>
              </a:ext>
            </a:extLst>
          </p:cNvPr>
          <p:cNvSpPr txBox="1"/>
          <p:nvPr/>
        </p:nvSpPr>
        <p:spPr>
          <a:xfrm>
            <a:off x="2963448" y="5058887"/>
            <a:ext cx="6056416" cy="923330"/>
          </a:xfrm>
          <a:prstGeom prst="rect">
            <a:avLst/>
          </a:prstGeom>
          <a:noFill/>
        </p:spPr>
        <p:txBody>
          <a:bodyPr wrap="square" rtlCol="0">
            <a:spAutoFit/>
          </a:bodyPr>
          <a:lstStyle/>
          <a:p>
            <a:r>
              <a:rPr lang="en-US" i="1" dirty="0"/>
              <a:t>This training is a brief summary of Rose-</a:t>
            </a:r>
            <a:r>
              <a:rPr lang="en-US" i="1" dirty="0" err="1"/>
              <a:t>Hulman’s</a:t>
            </a:r>
            <a:r>
              <a:rPr lang="en-US" i="1" dirty="0"/>
              <a:t> Title IX Policy and Procedures. </a:t>
            </a:r>
            <a:r>
              <a:rPr lang="en-US" i="1" dirty="0">
                <a:hlinkClick r:id="rId2"/>
              </a:rPr>
              <a:t> The full policy and procedures can be found here. </a:t>
            </a:r>
            <a:endParaRPr lang="en-US" i="1" dirty="0"/>
          </a:p>
        </p:txBody>
      </p:sp>
    </p:spTree>
    <p:extLst>
      <p:ext uri="{BB962C8B-B14F-4D97-AF65-F5344CB8AC3E}">
        <p14:creationId xmlns:p14="http://schemas.microsoft.com/office/powerpoint/2010/main" val="4178279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When A Report is Received</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970383"/>
            <a:ext cx="9911938" cy="4991878"/>
          </a:xfrm>
        </p:spPr>
        <p:txBody>
          <a:bodyPr>
            <a:normAutofit/>
          </a:bodyPr>
          <a:lstStyle/>
          <a:p>
            <a:pPr marL="0" indent="0">
              <a:buNone/>
            </a:pPr>
            <a:r>
              <a:rPr lang="en-US" sz="2000" b="0" dirty="0"/>
              <a:t>Upon receiving notice of an alleged sexual harassment, the Title IX Coordinator will:</a:t>
            </a:r>
          </a:p>
          <a:p>
            <a:pPr marL="0" indent="0">
              <a:buNone/>
            </a:pPr>
            <a:endParaRPr lang="en-US" sz="2000" b="0" dirty="0"/>
          </a:p>
          <a:p>
            <a:r>
              <a:rPr lang="en-US" sz="2000" b="0" dirty="0"/>
              <a:t>Contact the Complainant to discuss the availability of supportive measures.</a:t>
            </a:r>
          </a:p>
          <a:p>
            <a:pPr marL="0" indent="0">
              <a:buNone/>
            </a:pPr>
            <a:endParaRPr lang="en-US" sz="2000" b="0" dirty="0"/>
          </a:p>
          <a:p>
            <a:r>
              <a:rPr lang="en-US" sz="2000" b="0" dirty="0"/>
              <a:t>Consider the Complainant’s wishes with respect to supportive measures.</a:t>
            </a:r>
          </a:p>
          <a:p>
            <a:pPr marL="0" indent="0">
              <a:buNone/>
            </a:pPr>
            <a:endParaRPr lang="en-US" sz="2000" b="0" dirty="0"/>
          </a:p>
          <a:p>
            <a:r>
              <a:rPr lang="en-US" sz="2000" b="0" dirty="0"/>
              <a:t>Inform the Complainant of the availability of supportive measures without the filing of a Formal Complaint.</a:t>
            </a:r>
          </a:p>
          <a:p>
            <a:pPr marL="0" indent="0">
              <a:buNone/>
            </a:pPr>
            <a:endParaRPr lang="en-US" sz="2000" b="0" dirty="0"/>
          </a:p>
          <a:p>
            <a:r>
              <a:rPr lang="en-US" sz="2000" b="0" dirty="0"/>
              <a:t>Explain to the Complainant the process of filing a Formal Complaint.   </a:t>
            </a:r>
          </a:p>
          <a:p>
            <a:pPr marL="0" indent="0">
              <a:buNone/>
            </a:pPr>
            <a:endParaRPr lang="en-US" sz="2400" b="0" dirty="0"/>
          </a:p>
        </p:txBody>
      </p:sp>
    </p:spTree>
    <p:extLst>
      <p:ext uri="{BB962C8B-B14F-4D97-AF65-F5344CB8AC3E}">
        <p14:creationId xmlns:p14="http://schemas.microsoft.com/office/powerpoint/2010/main" val="3042144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Supportive Measures</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970383"/>
            <a:ext cx="9911938" cy="4991878"/>
          </a:xfrm>
        </p:spPr>
        <p:txBody>
          <a:bodyPr>
            <a:normAutofit/>
          </a:bodyPr>
          <a:lstStyle/>
          <a:p>
            <a:pPr lvl="1">
              <a:buFont typeface="Arial" panose="020B0604020202020204" pitchFamily="34" charset="0"/>
              <a:buChar char="•"/>
            </a:pPr>
            <a:r>
              <a:rPr lang="en-US" sz="2000" b="0" dirty="0"/>
              <a:t>Examples of Supportive Measures include, but are not limited to:</a:t>
            </a:r>
          </a:p>
          <a:p>
            <a:pPr marL="457200" lvl="1" indent="0">
              <a:buNone/>
            </a:pPr>
            <a:endParaRPr lang="en-US" sz="2000" b="0" dirty="0"/>
          </a:p>
          <a:p>
            <a:pPr lvl="2">
              <a:buFont typeface="Wingdings" panose="05000000000000000000" pitchFamily="2" charset="2"/>
              <a:buChar char="Ø"/>
            </a:pPr>
            <a:r>
              <a:rPr lang="en-US" sz="2000" dirty="0"/>
              <a:t>Consultation with Public Safety or local law enforcement</a:t>
            </a:r>
          </a:p>
          <a:p>
            <a:pPr lvl="2">
              <a:buFont typeface="Wingdings" panose="05000000000000000000" pitchFamily="2" charset="2"/>
              <a:buChar char="Ø"/>
            </a:pPr>
            <a:r>
              <a:rPr lang="en-US" sz="2000" b="0" dirty="0"/>
              <a:t>Rescheduling academic assignments or tests</a:t>
            </a:r>
          </a:p>
          <a:p>
            <a:pPr lvl="2">
              <a:buFont typeface="Wingdings" panose="05000000000000000000" pitchFamily="2" charset="2"/>
              <a:buChar char="Ø"/>
            </a:pPr>
            <a:r>
              <a:rPr lang="en-US" sz="2000" b="0" dirty="0"/>
              <a:t>Moving to another course section</a:t>
            </a:r>
          </a:p>
          <a:p>
            <a:pPr lvl="2">
              <a:buFont typeface="Wingdings" panose="05000000000000000000" pitchFamily="2" charset="2"/>
              <a:buChar char="Ø"/>
            </a:pPr>
            <a:r>
              <a:rPr lang="en-US" sz="2000" b="0" dirty="0"/>
              <a:t>Adjust</a:t>
            </a:r>
            <a:r>
              <a:rPr lang="en-US" sz="2000" dirty="0"/>
              <a:t>ing housing arrangements</a:t>
            </a:r>
          </a:p>
          <a:p>
            <a:pPr lvl="2">
              <a:buFont typeface="Wingdings" panose="05000000000000000000" pitchFamily="2" charset="2"/>
              <a:buChar char="Ø"/>
            </a:pPr>
            <a:r>
              <a:rPr lang="en-US" sz="2000" dirty="0"/>
              <a:t>Referral to counseling or other health services</a:t>
            </a:r>
          </a:p>
          <a:p>
            <a:pPr lvl="2">
              <a:buFont typeface="Wingdings" panose="05000000000000000000" pitchFamily="2" charset="2"/>
              <a:buChar char="Ø"/>
            </a:pPr>
            <a:r>
              <a:rPr lang="en-US" sz="2000" dirty="0"/>
              <a:t>Mutual No Contact Orders</a:t>
            </a:r>
          </a:p>
          <a:p>
            <a:pPr lvl="1">
              <a:buFont typeface="Wingdings" panose="05000000000000000000" pitchFamily="2" charset="2"/>
              <a:buChar char="Ø"/>
            </a:pPr>
            <a:endParaRPr lang="en-US" sz="2000" dirty="0"/>
          </a:p>
          <a:p>
            <a:pPr lvl="1">
              <a:buFont typeface="Arial" panose="020B0604020202020204" pitchFamily="34" charset="0"/>
              <a:buChar char="•"/>
            </a:pPr>
            <a:r>
              <a:rPr lang="en-US" sz="2000" dirty="0"/>
              <a:t>The Complainant can choose to accept or not accept supportive measures.</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Supportive measures are free of charge.</a:t>
            </a:r>
          </a:p>
          <a:p>
            <a:pPr marL="457200" lvl="1" indent="0">
              <a:buNone/>
            </a:pPr>
            <a:endParaRPr lang="en-US" sz="2000" dirty="0"/>
          </a:p>
        </p:txBody>
      </p:sp>
    </p:spTree>
    <p:extLst>
      <p:ext uri="{BB962C8B-B14F-4D97-AF65-F5344CB8AC3E}">
        <p14:creationId xmlns:p14="http://schemas.microsoft.com/office/powerpoint/2010/main" val="255962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Filing a Formal Complaint </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970383"/>
            <a:ext cx="9911938" cy="4991878"/>
          </a:xfrm>
        </p:spPr>
        <p:txBody>
          <a:bodyPr>
            <a:normAutofit/>
          </a:bodyPr>
          <a:lstStyle/>
          <a:p>
            <a:r>
              <a:rPr lang="en-US" sz="1800" b="0" dirty="0"/>
              <a:t>A Formal Complaint is a document filed by a Complainant or signed by the Title IX Coordinator alleging sexual harassment against a Respondent and requesting a formal investigation, hearing, and determination by Rose-Hulman. </a:t>
            </a:r>
          </a:p>
          <a:p>
            <a:pPr marL="457200" indent="-457200">
              <a:buAutoNum type="arabicPeriod"/>
            </a:pPr>
            <a:endParaRPr lang="en-US" sz="1800" b="0" dirty="0"/>
          </a:p>
          <a:p>
            <a:r>
              <a:rPr lang="en-US" sz="1800" b="0" dirty="0"/>
              <a:t>A Complainant may file a Formal Complaint with the Title IX Coordinator in person, by mail, by email, or by completing Rose-</a:t>
            </a:r>
            <a:r>
              <a:rPr lang="en-US" sz="1800" b="0" dirty="0" err="1"/>
              <a:t>Hulman’s</a:t>
            </a:r>
            <a:r>
              <a:rPr lang="en-US" sz="1800" b="0" dirty="0"/>
              <a:t> complaint form located at https://www.rose-hulman.edu/about-us/humanresources/incident-report-form.pdf. If filed by a Complainant, the Formal Complaint must include the Complainant’s physical or digital signature or otherwise indicate that the Complainant is the person filing the Formal Complaint. </a:t>
            </a:r>
          </a:p>
          <a:p>
            <a:pPr marL="457200" indent="-457200">
              <a:buAutoNum type="arabicPeriod"/>
            </a:pPr>
            <a:endParaRPr lang="en-US" sz="1800" b="0" dirty="0"/>
          </a:p>
          <a:p>
            <a:r>
              <a:rPr lang="en-US" sz="1800" b="0" dirty="0"/>
              <a:t>While any person may report sexual harassment to the Title IX Coordinator, only a Complainant or the Title IX Coordinator may sign a Formal Complaint. </a:t>
            </a:r>
          </a:p>
          <a:p>
            <a:pPr marL="457200" indent="-457200">
              <a:buAutoNum type="arabicPeriod"/>
            </a:pPr>
            <a:endParaRPr lang="en-US" sz="1800" b="0" dirty="0"/>
          </a:p>
          <a:p>
            <a:r>
              <a:rPr lang="en-US" sz="1800" b="0" u="sng" dirty="0"/>
              <a:t>Only the filing of a Formal Complaint signed by a Complainant or the Title IX Coordinator will initiate the Formal Grievance Process</a:t>
            </a:r>
            <a:r>
              <a:rPr lang="en-US" sz="1800" b="0" dirty="0"/>
              <a:t>. </a:t>
            </a:r>
          </a:p>
          <a:p>
            <a:pPr marL="457200" lvl="1" indent="0">
              <a:buNone/>
            </a:pPr>
            <a:endParaRPr lang="en-US" sz="2000" dirty="0"/>
          </a:p>
        </p:txBody>
      </p:sp>
    </p:spTree>
    <p:extLst>
      <p:ext uri="{BB962C8B-B14F-4D97-AF65-F5344CB8AC3E}">
        <p14:creationId xmlns:p14="http://schemas.microsoft.com/office/powerpoint/2010/main" val="166916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Dismissal of a Formal Complaint</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985652"/>
            <a:ext cx="9911938" cy="4987636"/>
          </a:xfrm>
        </p:spPr>
        <p:txBody>
          <a:bodyPr>
            <a:normAutofit lnSpcReduction="10000"/>
          </a:bodyPr>
          <a:lstStyle/>
          <a:p>
            <a:pPr lvl="1">
              <a:buFont typeface="Arial" panose="020B0604020202020204" pitchFamily="34" charset="0"/>
              <a:buChar char="•"/>
            </a:pPr>
            <a:r>
              <a:rPr lang="en-US" sz="2000" dirty="0"/>
              <a:t>Federal law requires that a formal complaint is dismissed if jurisdictional requirements are not met.</a:t>
            </a:r>
          </a:p>
          <a:p>
            <a:pPr marL="457200" lvl="1" indent="0">
              <a:buNone/>
            </a:pPr>
            <a:endParaRPr lang="en-US" sz="2000" dirty="0"/>
          </a:p>
          <a:p>
            <a:pPr lvl="1">
              <a:buFont typeface="Arial" panose="020B0604020202020204" pitchFamily="34" charset="0"/>
              <a:buChar char="•"/>
            </a:pPr>
            <a:r>
              <a:rPr lang="en-US" sz="2000" dirty="0"/>
              <a:t>The Title IX Coordinator may dismiss the Formal Complaint or any allegations of the Formal Complaint, if at any time during the investigation or hearing:</a:t>
            </a:r>
          </a:p>
          <a:p>
            <a:pPr marL="457200" lvl="1" indent="0">
              <a:buNone/>
            </a:pPr>
            <a:endParaRPr lang="en-US" sz="2000" dirty="0"/>
          </a:p>
          <a:p>
            <a:pPr lvl="3">
              <a:buFont typeface="Wingdings" panose="05000000000000000000" pitchFamily="2" charset="2"/>
              <a:buChar char="Ø"/>
            </a:pPr>
            <a:r>
              <a:rPr lang="en-US" dirty="0"/>
              <a:t>The Complainant notifies the Title IX Coordinator in writing that the Complainant would like to withdraw the Formal Complaint or any allegations in the Formal Complaint.</a:t>
            </a:r>
          </a:p>
          <a:p>
            <a:pPr marL="914400" lvl="2" indent="0">
              <a:buNone/>
            </a:pPr>
            <a:endParaRPr lang="en-US" sz="2000" dirty="0"/>
          </a:p>
          <a:p>
            <a:pPr lvl="3">
              <a:buFont typeface="Wingdings" panose="05000000000000000000" pitchFamily="2" charset="2"/>
              <a:buChar char="Ø"/>
            </a:pPr>
            <a:r>
              <a:rPr lang="en-US" dirty="0"/>
              <a:t>The Respondent is no longer an enrolled student or employed by Rose-Hulman.</a:t>
            </a:r>
          </a:p>
          <a:p>
            <a:pPr marL="914400" lvl="2" indent="0">
              <a:buNone/>
            </a:pPr>
            <a:endParaRPr lang="en-US" sz="2000" dirty="0"/>
          </a:p>
          <a:p>
            <a:pPr lvl="3">
              <a:buFont typeface="Wingdings" panose="05000000000000000000" pitchFamily="2" charset="2"/>
              <a:buChar char="Ø"/>
            </a:pPr>
            <a:r>
              <a:rPr lang="en-US" dirty="0"/>
              <a:t>Specific circumstances prevent Rose-Hulman from gathering evidence sufficient to reach a determination as to the Formal Complaint or any allegations. </a:t>
            </a:r>
          </a:p>
          <a:p>
            <a:pPr lvl="2">
              <a:buFont typeface="Arial" panose="020B0604020202020204" pitchFamily="34" charset="0"/>
              <a:buChar char="•"/>
            </a:pPr>
            <a:endParaRPr lang="en-US" sz="2000" dirty="0">
              <a:highlight>
                <a:srgbClr val="FFFF00"/>
              </a:highlight>
            </a:endParaRPr>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1870563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Rights of Both Parties</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985652"/>
            <a:ext cx="9911938" cy="4987636"/>
          </a:xfrm>
        </p:spPr>
        <p:txBody>
          <a:bodyPr>
            <a:normAutofit/>
          </a:bodyPr>
          <a:lstStyle/>
          <a:p>
            <a:pPr lvl="1">
              <a:buFont typeface="Arial" panose="020B0604020202020204" pitchFamily="34" charset="0"/>
              <a:buChar char="•"/>
            </a:pPr>
            <a:r>
              <a:rPr lang="en-US" sz="2000" dirty="0"/>
              <a:t>Rose-Hulman offers non-disciplinary, non-punitive individualized services to the Complainant and Respondent before, during, and after a Formal Complaint of Sexual Harassment is Filed.</a:t>
            </a:r>
          </a:p>
          <a:p>
            <a:pPr marL="457200" lvl="1" indent="0">
              <a:buNone/>
            </a:pPr>
            <a:endParaRPr lang="en-US" sz="2000" dirty="0"/>
          </a:p>
          <a:p>
            <a:pPr lvl="1">
              <a:buFont typeface="Arial" panose="020B0604020202020204" pitchFamily="34" charset="0"/>
              <a:buChar char="•"/>
            </a:pPr>
            <a:r>
              <a:rPr lang="en-US" sz="2000" dirty="0"/>
              <a:t>A fair and equitable grievance process. </a:t>
            </a:r>
          </a:p>
          <a:p>
            <a:pPr lvl="1">
              <a:buFont typeface="Arial" panose="020B0604020202020204" pitchFamily="34" charset="0"/>
              <a:buChar char="•"/>
            </a:pPr>
            <a:endParaRPr lang="en-US" sz="2000" dirty="0">
              <a:highlight>
                <a:srgbClr val="FFFF00"/>
              </a:highlight>
            </a:endParaRPr>
          </a:p>
          <a:p>
            <a:pPr lvl="1">
              <a:buFont typeface="Arial" panose="020B0604020202020204" pitchFamily="34" charset="0"/>
              <a:buChar char="•"/>
            </a:pPr>
            <a:r>
              <a:rPr lang="en-US" sz="2000" dirty="0"/>
              <a:t>An advisor of choice.</a:t>
            </a:r>
            <a:br>
              <a:rPr lang="en-US" sz="2000" dirty="0"/>
            </a:br>
            <a:endParaRPr lang="en-US" sz="2000" dirty="0"/>
          </a:p>
          <a:p>
            <a:pPr lvl="1">
              <a:buFont typeface="Arial" panose="020B0604020202020204" pitchFamily="34" charset="0"/>
              <a:buChar char="•"/>
            </a:pPr>
            <a:r>
              <a:rPr lang="en-US" sz="2000" dirty="0"/>
              <a:t>An appeal process. </a:t>
            </a:r>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2851374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Things to Think About …</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985652"/>
            <a:ext cx="9911938" cy="4987636"/>
          </a:xfrm>
        </p:spPr>
        <p:txBody>
          <a:bodyPr>
            <a:normAutofit/>
          </a:bodyPr>
          <a:lstStyle/>
          <a:p>
            <a:pPr lvl="1">
              <a:buFont typeface="Arial" panose="020B0604020202020204" pitchFamily="34" charset="0"/>
              <a:buChar char="•"/>
            </a:pPr>
            <a:r>
              <a:rPr lang="en-US" sz="2000" dirty="0"/>
              <a:t>These situations are usually very complicated and highly emotional for both parties.</a:t>
            </a:r>
          </a:p>
          <a:p>
            <a:pPr marL="457200" lvl="1" indent="0">
              <a:buNone/>
            </a:pPr>
            <a:endParaRPr lang="en-US" sz="2000" dirty="0"/>
          </a:p>
          <a:p>
            <a:pPr lvl="1">
              <a:buFont typeface="Arial" panose="020B0604020202020204" pitchFamily="34" charset="0"/>
              <a:buChar char="•"/>
            </a:pPr>
            <a:r>
              <a:rPr lang="en-US" sz="2000" dirty="0"/>
              <a:t>There are two sides to every story and the sides can be VERY different.</a:t>
            </a:r>
          </a:p>
          <a:p>
            <a:pPr marL="457200" lvl="1" indent="0">
              <a:buNone/>
            </a:pPr>
            <a:endParaRPr lang="en-US" sz="2000" dirty="0"/>
          </a:p>
          <a:p>
            <a:pPr lvl="1">
              <a:buFont typeface="Arial" panose="020B0604020202020204" pitchFamily="34" charset="0"/>
              <a:buChar char="•"/>
            </a:pPr>
            <a:r>
              <a:rPr lang="en-US" sz="2000" dirty="0"/>
              <a:t>Due to a commitment to privacy for both parties, much information cannot be shared.  This can often cause frustration to those who are supporting each party.</a:t>
            </a:r>
          </a:p>
          <a:p>
            <a:pPr marL="457200" lvl="1" indent="0">
              <a:buNone/>
            </a:pPr>
            <a:endParaRPr lang="en-US" sz="2000" dirty="0"/>
          </a:p>
          <a:p>
            <a:pPr lvl="1">
              <a:buFont typeface="Arial" panose="020B0604020202020204" pitchFamily="34" charset="0"/>
              <a:buChar char="•"/>
            </a:pPr>
            <a:r>
              <a:rPr lang="en-US" sz="2000" dirty="0"/>
              <a:t>It is important to remain supportive, keep an open mind, and remain neutral.</a:t>
            </a:r>
          </a:p>
          <a:p>
            <a:pPr marL="457200" lvl="1" indent="0">
              <a:buNone/>
            </a:pPr>
            <a:endParaRPr lang="en-US" sz="2000" dirty="0"/>
          </a:p>
          <a:p>
            <a:pPr lvl="1">
              <a:buFont typeface="Arial" panose="020B0604020202020204" pitchFamily="34" charset="0"/>
              <a:buChar char="•"/>
            </a:pPr>
            <a:r>
              <a:rPr lang="en-US" sz="2000" dirty="0"/>
              <a:t>Offer resources.</a:t>
            </a:r>
          </a:p>
          <a:p>
            <a:pPr marL="457200" lvl="1" indent="0">
              <a:buNone/>
            </a:pPr>
            <a:endParaRPr lang="en-US" sz="2000" dirty="0"/>
          </a:p>
          <a:p>
            <a:pPr lvl="1">
              <a:buFont typeface="Arial" panose="020B0604020202020204" pitchFamily="34" charset="0"/>
              <a:buChar char="•"/>
            </a:pPr>
            <a:r>
              <a:rPr lang="en-US" sz="2000" dirty="0"/>
              <a:t>Kristen Loyd and Kyle Rhodes are always available for questions and concerns. </a:t>
            </a:r>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3026611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What is Title IX</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970383"/>
            <a:ext cx="9911938" cy="4991878"/>
          </a:xfrm>
        </p:spPr>
        <p:txBody>
          <a:bodyPr/>
          <a:lstStyle/>
          <a:p>
            <a:r>
              <a:rPr lang="en-US" sz="2000" b="0" dirty="0"/>
              <a:t>Title IX is a federal civil rights law passed as part of the Education Amendments of 1972.  This law protects people from discrimination based on sex in education programs or activities that receive Federal financial assistance.  Title IX states:</a:t>
            </a:r>
          </a:p>
          <a:p>
            <a:endParaRPr lang="en-US" sz="2000" b="0" dirty="0"/>
          </a:p>
          <a:p>
            <a:r>
              <a:rPr lang="en-US" sz="2000" i="1" dirty="0"/>
              <a:t>“No person in the United States shall, on the basis of sex, be excluded from participation in, be denied the benefits of, or be subjected to discrimination under any education program or activity receiving Federal financial assistance.”</a:t>
            </a:r>
          </a:p>
          <a:p>
            <a:endParaRPr lang="en-US" sz="2000" b="0" i="1" dirty="0"/>
          </a:p>
          <a:p>
            <a:r>
              <a:rPr lang="en-US" sz="2000" b="0" dirty="0"/>
              <a:t>Title IX regulations recognize that sexual harassment, including sexual assault, is unlawful sex discrimination. </a:t>
            </a:r>
          </a:p>
          <a:p>
            <a:pPr marL="457200" lvl="1" indent="0">
              <a:buNone/>
            </a:pPr>
            <a:endParaRPr lang="en-US" sz="2000" dirty="0"/>
          </a:p>
        </p:txBody>
      </p:sp>
    </p:spTree>
    <p:extLst>
      <p:ext uri="{BB962C8B-B14F-4D97-AF65-F5344CB8AC3E}">
        <p14:creationId xmlns:p14="http://schemas.microsoft.com/office/powerpoint/2010/main" val="2838801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Title IX Final Rule</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970383"/>
            <a:ext cx="9911938" cy="4991878"/>
          </a:xfrm>
        </p:spPr>
        <p:txBody>
          <a:bodyPr>
            <a:normAutofit fontScale="92500" lnSpcReduction="10000"/>
          </a:bodyPr>
          <a:lstStyle/>
          <a:p>
            <a:r>
              <a:rPr lang="en-US" sz="2200" b="0" dirty="0"/>
              <a:t>On May 6, 2020, the U.S. Department of Education unveiled a Final Rule changing how colleges and universities must handle allegations of sexual misconduct, harassment, and assault effective as of August 14, 2020.</a:t>
            </a:r>
          </a:p>
          <a:p>
            <a:pPr marL="0" indent="0">
              <a:buNone/>
            </a:pPr>
            <a:endParaRPr lang="en-US" sz="2200" b="0" dirty="0"/>
          </a:p>
          <a:p>
            <a:r>
              <a:rPr lang="en-US" sz="2200" b="0" dirty="0"/>
              <a:t>These provisions necessitated changes to Rose-</a:t>
            </a:r>
            <a:r>
              <a:rPr lang="en-US" sz="2200" b="0" dirty="0" err="1"/>
              <a:t>Hulman’s</a:t>
            </a:r>
            <a:r>
              <a:rPr lang="en-US" sz="2200" b="0" dirty="0"/>
              <a:t> policies and procedures.  This was true for the majority of, if not all, colleges and universities across the country. </a:t>
            </a:r>
          </a:p>
          <a:p>
            <a:endParaRPr lang="en-US" sz="2200" b="0" dirty="0"/>
          </a:p>
          <a:p>
            <a:r>
              <a:rPr lang="en-US" sz="2200" b="0" dirty="0"/>
              <a:t>Changes in the provisions limited the scope of what defines sexual harassment. Changes also allow the accused to cross-examine their accuser.  Critics feel that these changes make an already difficult process more traumatic for those who are victims of sexual harassment.</a:t>
            </a:r>
          </a:p>
          <a:p>
            <a:pPr marL="0" indent="0">
              <a:buNone/>
            </a:pPr>
            <a:endParaRPr lang="en-US" sz="2200" b="0" dirty="0"/>
          </a:p>
          <a:p>
            <a:r>
              <a:rPr lang="en-US" sz="2200" b="0" dirty="0"/>
              <a:t>Currently, President Biden has ordered education officials to start considering how to rollback these rules. More to come…</a:t>
            </a:r>
          </a:p>
          <a:p>
            <a:endParaRPr lang="en-US" sz="2400" b="0" dirty="0"/>
          </a:p>
          <a:p>
            <a:pPr marL="0" indent="0">
              <a:buNone/>
            </a:pPr>
            <a:endParaRPr lang="en-US" sz="2400" b="0" dirty="0"/>
          </a:p>
          <a:p>
            <a:pPr marL="457200" lvl="1" indent="0">
              <a:buNone/>
            </a:pPr>
            <a:endParaRPr lang="en-US" sz="2000" dirty="0"/>
          </a:p>
        </p:txBody>
      </p:sp>
    </p:spTree>
    <p:extLst>
      <p:ext uri="{BB962C8B-B14F-4D97-AF65-F5344CB8AC3E}">
        <p14:creationId xmlns:p14="http://schemas.microsoft.com/office/powerpoint/2010/main" val="3563154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Conditions for a Formal Title IX Complaint</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970382"/>
            <a:ext cx="11077144" cy="5142833"/>
          </a:xfrm>
        </p:spPr>
        <p:txBody>
          <a:bodyPr/>
          <a:lstStyle/>
          <a:p>
            <a:pPr marL="0" indent="0">
              <a:buNone/>
            </a:pPr>
            <a:r>
              <a:rPr lang="en-US" sz="2400" b="0" dirty="0"/>
              <a:t>Under Title IX, sexual harassment/misconduct claims must meet one of the following three conditions to qualify as a formal Title IX Complaint.</a:t>
            </a:r>
          </a:p>
          <a:p>
            <a:pPr marL="457200" lvl="1" indent="0">
              <a:buNone/>
            </a:pPr>
            <a:endParaRPr lang="en-US" sz="2000" dirty="0"/>
          </a:p>
        </p:txBody>
      </p:sp>
      <p:sp>
        <p:nvSpPr>
          <p:cNvPr id="4" name="TextBox 3">
            <a:extLst>
              <a:ext uri="{FF2B5EF4-FFF2-40B4-BE49-F238E27FC236}">
                <a16:creationId xmlns:a16="http://schemas.microsoft.com/office/drawing/2014/main" id="{7483DBB2-01F6-4D99-BC6B-4E4B1A3A6B25}"/>
              </a:ext>
            </a:extLst>
          </p:cNvPr>
          <p:cNvSpPr txBox="1"/>
          <p:nvPr/>
        </p:nvSpPr>
        <p:spPr>
          <a:xfrm>
            <a:off x="505256" y="2327564"/>
            <a:ext cx="3128594" cy="3785652"/>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1600" dirty="0"/>
              <a:t>#1</a:t>
            </a:r>
          </a:p>
          <a:p>
            <a:pPr marL="285750" indent="-285750">
              <a:buFont typeface="Arial" panose="020B0604020202020204" pitchFamily="34" charset="0"/>
              <a:buChar char="•"/>
            </a:pPr>
            <a:r>
              <a:rPr lang="en-US" sz="1600" dirty="0"/>
              <a:t>“An employee of the recipient  conditioning the provision of an aid, benefit, or service of the recipient on an individual’s participation in unwelcome sexual conduct.” </a:t>
            </a:r>
          </a:p>
          <a:p>
            <a:endParaRPr lang="en-US" sz="1600" dirty="0"/>
          </a:p>
          <a:p>
            <a:pPr marL="285750" indent="-285750">
              <a:buFont typeface="Arial" panose="020B0604020202020204" pitchFamily="34" charset="0"/>
              <a:buChar char="•"/>
            </a:pPr>
            <a:r>
              <a:rPr lang="en-US" sz="1600" dirty="0"/>
              <a:t>This condition is often called “quid pro quo” or “this for that” harassment. It is when favorable professional or educational treatment is conditioned on a sexual activity.</a:t>
            </a:r>
          </a:p>
        </p:txBody>
      </p:sp>
      <p:sp>
        <p:nvSpPr>
          <p:cNvPr id="8" name="TextBox 7">
            <a:extLst>
              <a:ext uri="{FF2B5EF4-FFF2-40B4-BE49-F238E27FC236}">
                <a16:creationId xmlns:a16="http://schemas.microsoft.com/office/drawing/2014/main" id="{F94BDDB3-8CB3-47B0-AD40-D25B3A4670DB}"/>
              </a:ext>
            </a:extLst>
          </p:cNvPr>
          <p:cNvSpPr txBox="1"/>
          <p:nvPr/>
        </p:nvSpPr>
        <p:spPr>
          <a:xfrm>
            <a:off x="4001271" y="2327563"/>
            <a:ext cx="4216453" cy="3539430"/>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1600" dirty="0"/>
              <a:t>#2</a:t>
            </a:r>
          </a:p>
          <a:p>
            <a:pPr marL="285750" indent="-285750">
              <a:buFont typeface="Arial" panose="020B0604020202020204" pitchFamily="34" charset="0"/>
              <a:buChar char="•"/>
            </a:pPr>
            <a:r>
              <a:rPr lang="en-US" sz="1600" dirty="0"/>
              <a:t>“Unwelcome conduct determined by a reasonable person to be so severe, pervasive, and objectively offensive in that it effectively denies a person equal access to the school’s education program or activity. </a:t>
            </a:r>
          </a:p>
          <a:p>
            <a:pPr marL="285750" indent="-285750">
              <a:buFont typeface="Arial" panose="020B0604020202020204" pitchFamily="34" charset="0"/>
              <a:buChar char="•"/>
            </a:pPr>
            <a:r>
              <a:rPr lang="en-US" sz="1600" dirty="0"/>
              <a:t>This condition is often called “hostile environment.”</a:t>
            </a:r>
          </a:p>
          <a:p>
            <a:pPr marL="285750" indent="-285750">
              <a:buFont typeface="Arial" panose="020B0604020202020204" pitchFamily="34" charset="0"/>
              <a:buChar char="•"/>
            </a:pPr>
            <a:r>
              <a:rPr lang="en-US" sz="1600" dirty="0"/>
              <a:t>This type of sexual misconduct must be based on sex and meet all three measures:  severe, pervasive, and objectively offensive.</a:t>
            </a:r>
          </a:p>
          <a:p>
            <a:pPr marL="285750" indent="-285750">
              <a:buFont typeface="Arial" panose="020B0604020202020204" pitchFamily="34" charset="0"/>
              <a:buChar char="•"/>
            </a:pPr>
            <a:endParaRPr lang="en-US" sz="1600" dirty="0"/>
          </a:p>
        </p:txBody>
      </p:sp>
      <p:sp>
        <p:nvSpPr>
          <p:cNvPr id="9" name="TextBox 8">
            <a:extLst>
              <a:ext uri="{FF2B5EF4-FFF2-40B4-BE49-F238E27FC236}">
                <a16:creationId xmlns:a16="http://schemas.microsoft.com/office/drawing/2014/main" id="{C5C18B72-EDAC-47A7-B480-D25EA1207DC4}"/>
              </a:ext>
            </a:extLst>
          </p:cNvPr>
          <p:cNvSpPr txBox="1"/>
          <p:nvPr/>
        </p:nvSpPr>
        <p:spPr>
          <a:xfrm>
            <a:off x="8453805" y="2327563"/>
            <a:ext cx="3492771" cy="3785652"/>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1600" dirty="0"/>
              <a:t>#3</a:t>
            </a:r>
          </a:p>
          <a:p>
            <a:pPr marL="285750" indent="-285750">
              <a:buFont typeface="Arial" panose="020B0604020202020204" pitchFamily="34" charset="0"/>
              <a:buChar char="•"/>
            </a:pPr>
            <a:r>
              <a:rPr lang="en-US" sz="1600" dirty="0"/>
              <a:t>“Sexual assault, dating violence, domestic violence, or stalking (as defined in the </a:t>
            </a:r>
            <a:r>
              <a:rPr lang="en-US" sz="1600" dirty="0" err="1"/>
              <a:t>Clery</a:t>
            </a:r>
            <a:r>
              <a:rPr lang="en-US" sz="1600" dirty="0"/>
              <a:t> Act, 20 U.S.C Section 1092(f), and the Violence Against Women Act, 34 U. S. C. Section 12291 (a)), expressly including sexual assault, dating violence, domestic violence, and stalking.”</a:t>
            </a:r>
          </a:p>
          <a:p>
            <a:endParaRPr lang="en-US" sz="1600" dirty="0"/>
          </a:p>
          <a:p>
            <a:pPr marL="285750" indent="-285750">
              <a:buFont typeface="Arial" panose="020B0604020202020204" pitchFamily="34" charset="0"/>
              <a:buChar char="•"/>
            </a:pPr>
            <a:r>
              <a:rPr lang="en-US" sz="1600" dirty="0"/>
              <a:t>Title IX now includes the </a:t>
            </a:r>
            <a:r>
              <a:rPr lang="en-US" sz="1600" dirty="0" err="1"/>
              <a:t>Clery</a:t>
            </a:r>
            <a:r>
              <a:rPr lang="en-US" sz="1600" dirty="0"/>
              <a:t> Act/VAWA definitions of dating violence, domestic violence, and stalking.</a:t>
            </a:r>
          </a:p>
        </p:txBody>
      </p:sp>
    </p:spTree>
    <p:extLst>
      <p:ext uri="{BB962C8B-B14F-4D97-AF65-F5344CB8AC3E}">
        <p14:creationId xmlns:p14="http://schemas.microsoft.com/office/powerpoint/2010/main" val="872361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Additional Conditions for a Formal Title IX Complaint</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970383"/>
            <a:ext cx="9911938" cy="4991878"/>
          </a:xfrm>
        </p:spPr>
        <p:txBody>
          <a:bodyPr/>
          <a:lstStyle/>
          <a:p>
            <a:r>
              <a:rPr lang="en-US" sz="2000" b="0" dirty="0"/>
              <a:t>In addition, the following two conditions must also be met to qualify for a formal Title IX Complaint.</a:t>
            </a:r>
          </a:p>
          <a:p>
            <a:pPr lvl="4"/>
            <a:endParaRPr lang="en-US" b="0" dirty="0"/>
          </a:p>
          <a:p>
            <a:pPr marL="857250" lvl="1" indent="-457200">
              <a:buFont typeface="Wingdings" panose="05000000000000000000" pitchFamily="2" charset="2"/>
              <a:buChar char="Ø"/>
            </a:pPr>
            <a:r>
              <a:rPr lang="en-US" sz="2000" b="0" dirty="0"/>
              <a:t>The conduct must occur within the context of an “educational program or activity” for which the college or university has jurisdiction over the respondent.</a:t>
            </a:r>
          </a:p>
          <a:p>
            <a:pPr marL="857250" lvl="1" indent="-457200">
              <a:buFont typeface="Wingdings" panose="05000000000000000000" pitchFamily="2" charset="2"/>
              <a:buChar char="Ø"/>
            </a:pPr>
            <a:r>
              <a:rPr lang="en-US" sz="2000" b="0" dirty="0"/>
              <a:t>The conduct must occur in the United States.</a:t>
            </a:r>
          </a:p>
          <a:p>
            <a:endParaRPr lang="en-US" sz="2000" b="0" dirty="0"/>
          </a:p>
          <a:p>
            <a:r>
              <a:rPr lang="en-US" sz="2000" b="0" dirty="0"/>
              <a:t>The Title IX Coordinator is required to dismiss the reported grievance if allegations do not meet Title IX Conditions. </a:t>
            </a:r>
          </a:p>
          <a:p>
            <a:pPr marL="0" indent="0">
              <a:buNone/>
            </a:pPr>
            <a:endParaRPr lang="en-US" sz="2000" b="0" dirty="0"/>
          </a:p>
          <a:p>
            <a:r>
              <a:rPr lang="en-US" sz="2000" b="0" dirty="0"/>
              <a:t>However, dismissal does not preclude action under other policies such as student conduct, faculty handbook, staff handbook etc.</a:t>
            </a:r>
          </a:p>
          <a:p>
            <a:endParaRPr lang="en-US" sz="2400" b="0" dirty="0"/>
          </a:p>
          <a:p>
            <a:pPr marL="457200" lvl="1" indent="0">
              <a:buNone/>
            </a:pPr>
            <a:endParaRPr lang="en-US" sz="2000" dirty="0"/>
          </a:p>
        </p:txBody>
      </p:sp>
    </p:spTree>
    <p:extLst>
      <p:ext uri="{BB962C8B-B14F-4D97-AF65-F5344CB8AC3E}">
        <p14:creationId xmlns:p14="http://schemas.microsoft.com/office/powerpoint/2010/main" val="281447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Title IX Applies To…</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970383"/>
            <a:ext cx="9911938" cy="4991878"/>
          </a:xfrm>
        </p:spPr>
        <p:txBody>
          <a:bodyPr/>
          <a:lstStyle/>
          <a:p>
            <a:endParaRPr lang="en-US" sz="2400" b="0" dirty="0"/>
          </a:p>
          <a:p>
            <a:endParaRPr lang="en-US" sz="2400" b="0" dirty="0"/>
          </a:p>
          <a:p>
            <a:pPr marL="457200" lvl="1" indent="0">
              <a:buNone/>
            </a:pPr>
            <a:r>
              <a:rPr lang="en-US" sz="2000" dirty="0"/>
              <a:t>Title IX applies to the following relationships:</a:t>
            </a:r>
          </a:p>
          <a:p>
            <a:pPr marL="457200" lvl="1" indent="0">
              <a:buNone/>
            </a:pPr>
            <a:endParaRPr lang="en-US" sz="2000" dirty="0"/>
          </a:p>
          <a:p>
            <a:pPr lvl="1">
              <a:buFont typeface="Wingdings" panose="05000000000000000000" pitchFamily="2" charset="2"/>
              <a:buChar char="Ø"/>
            </a:pPr>
            <a:r>
              <a:rPr lang="en-US" sz="2000" dirty="0"/>
              <a:t>Student to Student</a:t>
            </a:r>
          </a:p>
          <a:p>
            <a:pPr lvl="1">
              <a:buFont typeface="Wingdings" panose="05000000000000000000" pitchFamily="2" charset="2"/>
              <a:buChar char="Ø"/>
            </a:pPr>
            <a:r>
              <a:rPr lang="en-US" sz="2000" dirty="0"/>
              <a:t>Employee to Student</a:t>
            </a:r>
          </a:p>
          <a:p>
            <a:pPr lvl="1">
              <a:buFont typeface="Wingdings" panose="05000000000000000000" pitchFamily="2" charset="2"/>
              <a:buChar char="Ø"/>
            </a:pPr>
            <a:r>
              <a:rPr lang="en-US" sz="2000" dirty="0"/>
              <a:t>Student to Employee</a:t>
            </a:r>
          </a:p>
          <a:p>
            <a:pPr lvl="1">
              <a:buFont typeface="Wingdings" panose="05000000000000000000" pitchFamily="2" charset="2"/>
              <a:buChar char="Ø"/>
            </a:pPr>
            <a:r>
              <a:rPr lang="en-US" sz="2000" dirty="0"/>
              <a:t>Employee to Employee</a:t>
            </a:r>
          </a:p>
        </p:txBody>
      </p:sp>
    </p:spTree>
    <p:extLst>
      <p:ext uri="{BB962C8B-B14F-4D97-AF65-F5344CB8AC3E}">
        <p14:creationId xmlns:p14="http://schemas.microsoft.com/office/powerpoint/2010/main" val="1320227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Reporting – Who Can Report?</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970383"/>
            <a:ext cx="9911938" cy="4991878"/>
          </a:xfrm>
        </p:spPr>
        <p:txBody>
          <a:bodyPr>
            <a:normAutofit/>
          </a:bodyPr>
          <a:lstStyle/>
          <a:p>
            <a:pPr marL="0" indent="0">
              <a:buNone/>
            </a:pPr>
            <a:endParaRPr lang="en-US" sz="2400" b="0" dirty="0"/>
          </a:p>
          <a:p>
            <a:pPr marL="457200" lvl="1" indent="0">
              <a:buNone/>
            </a:pPr>
            <a:r>
              <a:rPr lang="en-US" sz="2000" dirty="0"/>
              <a:t>A sexual harassment/misconduct grievance may be reported by anyone to a “Responsible Party” with the authority to take corrective action on the part of the college or university. Reports can be made through:</a:t>
            </a:r>
          </a:p>
          <a:p>
            <a:pPr marL="457200" lvl="1" indent="0">
              <a:buNone/>
            </a:pPr>
            <a:endParaRPr lang="en-US" sz="2000" dirty="0"/>
          </a:p>
          <a:p>
            <a:pPr lvl="1">
              <a:buFont typeface="Wingdings" panose="05000000000000000000" pitchFamily="2" charset="2"/>
              <a:buChar char="Ø"/>
            </a:pPr>
            <a:r>
              <a:rPr lang="en-US" sz="2000" dirty="0"/>
              <a:t>Email</a:t>
            </a:r>
          </a:p>
          <a:p>
            <a:pPr lvl="1">
              <a:buFont typeface="Wingdings" panose="05000000000000000000" pitchFamily="2" charset="2"/>
              <a:buChar char="Ø"/>
            </a:pPr>
            <a:r>
              <a:rPr lang="en-US" sz="2000" dirty="0"/>
              <a:t>Phone</a:t>
            </a:r>
          </a:p>
          <a:p>
            <a:pPr lvl="1">
              <a:buFont typeface="Wingdings" panose="05000000000000000000" pitchFamily="2" charset="2"/>
              <a:buChar char="Ø"/>
            </a:pPr>
            <a:r>
              <a:rPr lang="en-US" sz="2000" dirty="0"/>
              <a:t>Written Notice</a:t>
            </a:r>
          </a:p>
          <a:p>
            <a:pPr lvl="1">
              <a:buFont typeface="Wingdings" panose="05000000000000000000" pitchFamily="2" charset="2"/>
              <a:buChar char="Ø"/>
            </a:pPr>
            <a:r>
              <a:rPr lang="en-US" sz="2000" dirty="0"/>
              <a:t>In Person </a:t>
            </a:r>
          </a:p>
        </p:txBody>
      </p:sp>
    </p:spTree>
    <p:extLst>
      <p:ext uri="{BB962C8B-B14F-4D97-AF65-F5344CB8AC3E}">
        <p14:creationId xmlns:p14="http://schemas.microsoft.com/office/powerpoint/2010/main" val="2773408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Mandatory Reporters</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744215"/>
            <a:ext cx="9911938" cy="5218046"/>
          </a:xfrm>
        </p:spPr>
        <p:txBody>
          <a:bodyPr>
            <a:normAutofit fontScale="92500" lnSpcReduction="10000"/>
          </a:bodyPr>
          <a:lstStyle/>
          <a:p>
            <a:pPr marL="0" indent="0">
              <a:buNone/>
            </a:pPr>
            <a:endParaRPr lang="en-US" sz="2400" b="0" dirty="0"/>
          </a:p>
          <a:p>
            <a:pPr lvl="1">
              <a:buFont typeface="Arial" panose="020B0604020202020204" pitchFamily="34" charset="0"/>
              <a:buChar char="•"/>
            </a:pPr>
            <a:r>
              <a:rPr lang="en-US" sz="2000" dirty="0"/>
              <a:t>Federal guidelines encourage schools to respect the autonomy of Complainants to allow them some control over when and if alleged sexual harassment is reported and investigated.  </a:t>
            </a:r>
          </a:p>
          <a:p>
            <a:pPr marL="457200" lvl="1" indent="0">
              <a:buNone/>
            </a:pPr>
            <a:endParaRPr lang="en-US" sz="2000" dirty="0"/>
          </a:p>
          <a:p>
            <a:pPr lvl="1">
              <a:buFont typeface="Arial" panose="020B0604020202020204" pitchFamily="34" charset="0"/>
              <a:buChar char="•"/>
            </a:pPr>
            <a:r>
              <a:rPr lang="en-US" sz="2000" dirty="0"/>
              <a:t>Rose-Hulman has designated certain individuals as mandatory reporters. </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If a student or employee chooses to inform any of the following mandatory reporters of allegations of sexual harassment, the mandatory reporter must report the allegations to the Title IX Coordinator. </a:t>
            </a:r>
          </a:p>
          <a:p>
            <a:pPr marL="457200" lvl="1" indent="0">
              <a:buNone/>
            </a:pPr>
            <a:endParaRPr lang="en-US" sz="2000" dirty="0"/>
          </a:p>
          <a:p>
            <a:pPr lvl="2">
              <a:buFont typeface="Arial" panose="020B0604020202020204" pitchFamily="34" charset="0"/>
              <a:buChar char="•"/>
            </a:pPr>
            <a:r>
              <a:rPr lang="en-US" sz="1800" dirty="0"/>
              <a:t>The Title IX Coordinator</a:t>
            </a:r>
          </a:p>
          <a:p>
            <a:pPr lvl="2">
              <a:buFont typeface="Arial" panose="020B0604020202020204" pitchFamily="34" charset="0"/>
              <a:buChar char="•"/>
            </a:pPr>
            <a:r>
              <a:rPr lang="en-US" sz="1800" dirty="0"/>
              <a:t>Vice President of Student Affairs and Dean of Students</a:t>
            </a:r>
          </a:p>
          <a:p>
            <a:pPr lvl="2">
              <a:buFont typeface="Arial" panose="020B0604020202020204" pitchFamily="34" charset="0"/>
              <a:buChar char="•"/>
            </a:pPr>
            <a:r>
              <a:rPr lang="en-US" sz="1800" dirty="0"/>
              <a:t>Vice President for Human and Environmental Services</a:t>
            </a:r>
          </a:p>
          <a:p>
            <a:pPr lvl="2">
              <a:buFont typeface="Arial" panose="020B0604020202020204" pitchFamily="34" charset="0"/>
              <a:buChar char="•"/>
            </a:pPr>
            <a:r>
              <a:rPr lang="en-US" sz="1800" dirty="0"/>
              <a:t>The Ombudsperson Committee</a:t>
            </a:r>
          </a:p>
          <a:p>
            <a:pPr lvl="2">
              <a:buFont typeface="Arial" panose="020B0604020202020204" pitchFamily="34" charset="0"/>
              <a:buChar char="•"/>
            </a:pPr>
            <a:r>
              <a:rPr lang="en-US" sz="1800" dirty="0"/>
              <a:t>All employees in a supervisory role are mandatory reporters of complaints made by employees under their supervision.</a:t>
            </a:r>
          </a:p>
          <a:p>
            <a:pPr lvl="2">
              <a:buFont typeface="Arial" panose="020B0604020202020204" pitchFamily="34" charset="0"/>
              <a:buChar char="•"/>
            </a:pPr>
            <a:endParaRPr lang="en-US" sz="2000" dirty="0">
              <a:highlight>
                <a:srgbClr val="FFFF00"/>
              </a:highlight>
            </a:endParaRPr>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2252680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Mandatory Reporters – Minor Children</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641268"/>
            <a:ext cx="9911938" cy="5332020"/>
          </a:xfrm>
        </p:spPr>
        <p:txBody>
          <a:bodyPr>
            <a:normAutofit lnSpcReduction="10000"/>
          </a:bodyPr>
          <a:lstStyle/>
          <a:p>
            <a:pPr marL="0" indent="0">
              <a:buNone/>
            </a:pPr>
            <a:endParaRPr lang="en-US" sz="2400" b="0" dirty="0"/>
          </a:p>
          <a:p>
            <a:pPr lvl="1">
              <a:buFont typeface="Arial" panose="020B0604020202020204" pitchFamily="34" charset="0"/>
              <a:buChar char="•"/>
            </a:pPr>
            <a:r>
              <a:rPr lang="en-US" sz="2000" dirty="0"/>
              <a:t>In compliance with state and federal laws, Rose-Hulman strictly prohibits child abuse, neglect, and sexual abuse of minors by faculty, staff, students, independent contractors, or volunteers.  </a:t>
            </a:r>
          </a:p>
          <a:p>
            <a:pPr marL="457200" lvl="1" indent="0">
              <a:buNone/>
            </a:pPr>
            <a:endParaRPr lang="en-US" sz="2000" dirty="0"/>
          </a:p>
          <a:p>
            <a:pPr lvl="1">
              <a:buFont typeface="Arial" panose="020B0604020202020204" pitchFamily="34" charset="0"/>
              <a:buChar char="•"/>
            </a:pPr>
            <a:r>
              <a:rPr lang="en-US" sz="2000" dirty="0"/>
              <a:t>Individuals suspecting abuse of a minor must immediately report the suspected abuse to the Title IX Coordinator.</a:t>
            </a:r>
          </a:p>
          <a:p>
            <a:pPr marL="457200" lvl="1" indent="0">
              <a:buNone/>
            </a:pPr>
            <a:endParaRPr lang="en-US" sz="2000" dirty="0"/>
          </a:p>
          <a:p>
            <a:pPr lvl="1">
              <a:buFont typeface="Arial" panose="020B0604020202020204" pitchFamily="34" charset="0"/>
              <a:buChar char="•"/>
            </a:pPr>
            <a:r>
              <a:rPr lang="en-US" sz="2000" dirty="0"/>
              <a:t>Indiana law also requires mandatory reporting for suspected child abuse or neglect to authorities. Failure to report suspected child abuse or neglect is a Class B misdemeanor. All faculty and staff are mandatory reporters if the person is a minor. </a:t>
            </a:r>
          </a:p>
          <a:p>
            <a:pPr marL="457200" lvl="1" indent="0">
              <a:buNone/>
            </a:pPr>
            <a:endParaRPr lang="en-US" sz="2000" dirty="0"/>
          </a:p>
          <a:p>
            <a:pPr lvl="1">
              <a:buFont typeface="Arial" panose="020B0604020202020204" pitchFamily="34" charset="0"/>
              <a:buChar char="•"/>
            </a:pPr>
            <a:r>
              <a:rPr lang="en-US" sz="2000" dirty="0"/>
              <a:t>Rose-Hulman will immediately investigate all reports of abuse of minors, and Rose-Hulman will inform law enforcement and/or the Indiana Department of Child Services of all reports of child abuse or neglect, including sexual abuse.  Rose-Hulman will also report all reported incidents to United Educators.  </a:t>
            </a:r>
            <a:endParaRPr lang="en-US" sz="1800" dirty="0"/>
          </a:p>
          <a:p>
            <a:pPr lvl="2">
              <a:buFont typeface="Arial" panose="020B0604020202020204" pitchFamily="34" charset="0"/>
              <a:buChar char="•"/>
            </a:pPr>
            <a:endParaRPr lang="en-US" sz="2000" dirty="0">
              <a:highlight>
                <a:srgbClr val="FFFF00"/>
              </a:highlight>
            </a:endParaRPr>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294864479"/>
      </p:ext>
    </p:extLst>
  </p:cSld>
  <p:clrMapOvr>
    <a:masterClrMapping/>
  </p:clrMapOvr>
</p:sld>
</file>

<file path=ppt/theme/theme1.xml><?xml version="1.0" encoding="utf-8"?>
<a:theme xmlns:a="http://schemas.openxmlformats.org/drawingml/2006/main" name="Custom Desig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3659</TotalTime>
  <Words>1525</Words>
  <Application>Microsoft Office PowerPoint</Application>
  <PresentationFormat>Widescreen</PresentationFormat>
  <Paragraphs>143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Tahoma</vt:lpstr>
      <vt:lpstr>Wingdings</vt:lpstr>
      <vt:lpstr>Custom Design</vt:lpstr>
      <vt:lpstr>Title IX </vt:lpstr>
      <vt:lpstr>What is Title IX</vt:lpstr>
      <vt:lpstr>Title IX Final Rule</vt:lpstr>
      <vt:lpstr>Conditions for a Formal Title IX Complaint</vt:lpstr>
      <vt:lpstr>Additional Conditions for a Formal Title IX Complaint</vt:lpstr>
      <vt:lpstr>Title IX Applies To…</vt:lpstr>
      <vt:lpstr>Reporting – Who Can Report?</vt:lpstr>
      <vt:lpstr>Mandatory Reporters</vt:lpstr>
      <vt:lpstr>Mandatory Reporters – Minor Children</vt:lpstr>
      <vt:lpstr>When A Report is Received</vt:lpstr>
      <vt:lpstr>Supportive Measures</vt:lpstr>
      <vt:lpstr>Filing a Formal Complaint </vt:lpstr>
      <vt:lpstr>Dismissal of a Formal Complaint</vt:lpstr>
      <vt:lpstr>Rights of Both Parties</vt:lpstr>
      <vt:lpstr>Things to Think About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Winter Career Fair</dc:title>
  <dc:creator>Simonson, Amy</dc:creator>
  <cp:lastModifiedBy>Loyd, Kristen</cp:lastModifiedBy>
  <cp:revision>46</cp:revision>
  <cp:lastPrinted>2021-03-10T18:53:26Z</cp:lastPrinted>
  <dcterms:created xsi:type="dcterms:W3CDTF">2021-02-16T16:33:00Z</dcterms:created>
  <dcterms:modified xsi:type="dcterms:W3CDTF">2023-08-15T19:46:48Z</dcterms:modified>
</cp:coreProperties>
</file>